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0" r:id="rId4"/>
  </p:sldMasterIdLst>
  <p:notesMasterIdLst>
    <p:notesMasterId r:id="rId14"/>
  </p:notesMasterIdLst>
  <p:handoutMasterIdLst>
    <p:handoutMasterId r:id="rId15"/>
  </p:handoutMasterIdLst>
  <p:sldIdLst>
    <p:sldId id="289" r:id="rId5"/>
    <p:sldId id="281" r:id="rId6"/>
    <p:sldId id="326" r:id="rId7"/>
    <p:sldId id="321" r:id="rId8"/>
    <p:sldId id="322" r:id="rId9"/>
    <p:sldId id="325" r:id="rId10"/>
    <p:sldId id="323" r:id="rId11"/>
    <p:sldId id="324" r:id="rId12"/>
    <p:sldId id="303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CE6CCA-C34E-4AAC-BF84-F5C9F8389EF5}" v="1" dt="2020-04-18T18:22:59.4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3" autoAdjust="0"/>
    <p:restoredTop sz="87546" autoAdjust="0"/>
  </p:normalViewPr>
  <p:slideViewPr>
    <p:cSldViewPr>
      <p:cViewPr varScale="1">
        <p:scale>
          <a:sx n="75" d="100"/>
          <a:sy n="75" d="100"/>
        </p:scale>
        <p:origin x="1094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-3810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trick Osborne" userId="ce70e87774607949" providerId="LiveId" clId="{9ACE6CCA-C34E-4AAC-BF84-F5C9F8389EF5}"/>
    <pc:docChg chg="undo custSel modSld">
      <pc:chgData name="Patrick Osborne" userId="ce70e87774607949" providerId="LiveId" clId="{9ACE6CCA-C34E-4AAC-BF84-F5C9F8389EF5}" dt="2020-04-18T18:23:20.598" v="28" actId="114"/>
      <pc:docMkLst>
        <pc:docMk/>
      </pc:docMkLst>
      <pc:sldChg chg="modSp mod">
        <pc:chgData name="Patrick Osborne" userId="ce70e87774607949" providerId="LiveId" clId="{9ACE6CCA-C34E-4AAC-BF84-F5C9F8389EF5}" dt="2020-04-18T18:23:20.598" v="28" actId="114"/>
        <pc:sldMkLst>
          <pc:docMk/>
          <pc:sldMk cId="3526824307" sldId="315"/>
        </pc:sldMkLst>
        <pc:spChg chg="mod">
          <ac:chgData name="Patrick Osborne" userId="ce70e87774607949" providerId="LiveId" clId="{9ACE6CCA-C34E-4AAC-BF84-F5C9F8389EF5}" dt="2020-04-18T18:23:20.598" v="28" actId="114"/>
          <ac:spMkLst>
            <pc:docMk/>
            <pc:sldMk cId="3526824307" sldId="315"/>
            <ac:spMk id="2" creationId="{B1ACB1FD-154E-4FF3-B9F0-D937C6A20EA4}"/>
          </ac:spMkLst>
        </pc:spChg>
        <pc:spChg chg="mod">
          <ac:chgData name="Patrick Osborne" userId="ce70e87774607949" providerId="LiveId" clId="{9ACE6CCA-C34E-4AAC-BF84-F5C9F8389EF5}" dt="2020-04-18T18:23:14.079" v="25" actId="1036"/>
          <ac:spMkLst>
            <pc:docMk/>
            <pc:sldMk cId="3526824307" sldId="315"/>
            <ac:spMk id="3" creationId="{5751613F-FE84-41E6-84F9-3B5831E8321C}"/>
          </ac:spMkLst>
        </pc:spChg>
        <pc:spChg chg="mod">
          <ac:chgData name="Patrick Osborne" userId="ce70e87774607949" providerId="LiveId" clId="{9ACE6CCA-C34E-4AAC-BF84-F5C9F8389EF5}" dt="2020-04-18T18:23:14.079" v="25" actId="1036"/>
          <ac:spMkLst>
            <pc:docMk/>
            <pc:sldMk cId="3526824307" sldId="315"/>
            <ac:spMk id="9" creationId="{40FD12D1-1A78-4213-B8BA-83BB7D8533A6}"/>
          </ac:spMkLst>
        </pc:spChg>
        <pc:picChg chg="mod modCrop">
          <ac:chgData name="Patrick Osborne" userId="ce70e87774607949" providerId="LiveId" clId="{9ACE6CCA-C34E-4AAC-BF84-F5C9F8389EF5}" dt="2020-04-18T18:23:14.079" v="25" actId="1036"/>
          <ac:picMkLst>
            <pc:docMk/>
            <pc:sldMk cId="3526824307" sldId="315"/>
            <ac:picMk id="8" creationId="{A900F3E4-5B3A-4789-85A4-5302BE66A72F}"/>
          </ac:picMkLst>
        </pc:picChg>
        <pc:picChg chg="mod">
          <ac:chgData name="Patrick Osborne" userId="ce70e87774607949" providerId="LiveId" clId="{9ACE6CCA-C34E-4AAC-BF84-F5C9F8389EF5}" dt="2020-04-18T18:23:14.079" v="25" actId="1036"/>
          <ac:picMkLst>
            <pc:docMk/>
            <pc:sldMk cId="3526824307" sldId="315"/>
            <ac:picMk id="13" creationId="{9340B9F5-CFE2-4242-A6DE-7B9446C08D64}"/>
          </ac:picMkLst>
        </pc:picChg>
      </pc:sldChg>
    </pc:docChg>
  </pc:docChgLst>
  <pc:docChgLst>
    <pc:chgData name="Patrick M Osborne" userId="a708d2ca-a6d7-483f-98a8-9c13678bfe86" providerId="ADAL" clId="{43C2A5D7-456A-400A-BD86-0ADAFC1D8061}"/>
    <pc:docChg chg="modSld">
      <pc:chgData name="Patrick M Osborne" userId="a708d2ca-a6d7-483f-98a8-9c13678bfe86" providerId="ADAL" clId="{43C2A5D7-456A-400A-BD86-0ADAFC1D8061}" dt="2020-04-04T19:15:05.168" v="10" actId="1035"/>
      <pc:docMkLst>
        <pc:docMk/>
      </pc:docMkLst>
      <pc:sldChg chg="modSp">
        <pc:chgData name="Patrick M Osborne" userId="a708d2ca-a6d7-483f-98a8-9c13678bfe86" providerId="ADAL" clId="{43C2A5D7-456A-400A-BD86-0ADAFC1D8061}" dt="2020-04-04T19:15:05.168" v="10" actId="1035"/>
        <pc:sldMkLst>
          <pc:docMk/>
          <pc:sldMk cId="1863659273" sldId="293"/>
        </pc:sldMkLst>
        <pc:picChg chg="mod">
          <ac:chgData name="Patrick M Osborne" userId="a708d2ca-a6d7-483f-98a8-9c13678bfe86" providerId="ADAL" clId="{43C2A5D7-456A-400A-BD86-0ADAFC1D8061}" dt="2020-04-04T19:15:05.168" v="10" actId="1035"/>
          <ac:picMkLst>
            <pc:docMk/>
            <pc:sldMk cId="1863659273" sldId="293"/>
            <ac:picMk id="3" creationId="{1F249EFA-333E-47DB-B443-FBC968240654}"/>
          </ac:picMkLst>
        </pc:picChg>
      </pc:sldChg>
    </pc:docChg>
  </pc:docChgLst>
  <pc:docChgLst>
    <pc:chgData name="Patrick M Osborne" userId="a708d2ca-a6d7-483f-98a8-9c13678bfe86" providerId="ADAL" clId="{9AAB73B9-0893-4B00-9E06-31CADF9B19F9}"/>
    <pc:docChg chg="modSld">
      <pc:chgData name="Patrick M Osborne" userId="a708d2ca-a6d7-483f-98a8-9c13678bfe86" providerId="ADAL" clId="{9AAB73B9-0893-4B00-9E06-31CADF9B19F9}" dt="2020-04-04T19:20:35.363" v="45" actId="1036"/>
      <pc:docMkLst>
        <pc:docMk/>
      </pc:docMkLst>
      <pc:sldChg chg="modSp">
        <pc:chgData name="Patrick M Osborne" userId="a708d2ca-a6d7-483f-98a8-9c13678bfe86" providerId="ADAL" clId="{9AAB73B9-0893-4B00-9E06-31CADF9B19F9}" dt="2020-04-04T19:20:35.363" v="45" actId="1036"/>
        <pc:sldMkLst>
          <pc:docMk/>
          <pc:sldMk cId="3998674433" sldId="298"/>
        </pc:sldMkLst>
        <pc:spChg chg="mod">
          <ac:chgData name="Patrick M Osborne" userId="a708d2ca-a6d7-483f-98a8-9c13678bfe86" providerId="ADAL" clId="{9AAB73B9-0893-4B00-9E06-31CADF9B19F9}" dt="2020-04-04T19:20:35.363" v="45" actId="1036"/>
          <ac:spMkLst>
            <pc:docMk/>
            <pc:sldMk cId="3998674433" sldId="298"/>
            <ac:spMk id="2" creationId="{418A1A05-2F63-4E26-94DA-9F272897607F}"/>
          </ac:spMkLst>
        </pc:spChg>
        <pc:picChg chg="mod">
          <ac:chgData name="Patrick M Osborne" userId="a708d2ca-a6d7-483f-98a8-9c13678bfe86" providerId="ADAL" clId="{9AAB73B9-0893-4B00-9E06-31CADF9B19F9}" dt="2020-04-04T19:20:24.939" v="19" actId="1036"/>
          <ac:picMkLst>
            <pc:docMk/>
            <pc:sldMk cId="3998674433" sldId="298"/>
            <ac:picMk id="6" creationId="{4982A0A2-B1DB-4805-9BCF-7552B6DB5BD1}"/>
          </ac:picMkLst>
        </pc:picChg>
      </pc:sldChg>
    </pc:docChg>
  </pc:docChgLst>
  <pc:docChgLst>
    <pc:chgData name="Patrick Osborne" userId="ce70e87774607949" providerId="LiveId" clId="{A6C23DD6-E90A-4352-B305-A082C70735B8}"/>
    <pc:docChg chg="modSld">
      <pc:chgData name="Patrick Osborne" userId="ce70e87774607949" providerId="LiveId" clId="{A6C23DD6-E90A-4352-B305-A082C70735B8}" dt="2020-04-18T04:38:20.203" v="10" actId="20577"/>
      <pc:docMkLst>
        <pc:docMk/>
      </pc:docMkLst>
      <pc:sldChg chg="modSp mod">
        <pc:chgData name="Patrick Osborne" userId="ce70e87774607949" providerId="LiveId" clId="{A6C23DD6-E90A-4352-B305-A082C70735B8}" dt="2020-04-18T04:38:20.203" v="10" actId="20577"/>
        <pc:sldMkLst>
          <pc:docMk/>
          <pc:sldMk cId="2926241104" sldId="289"/>
        </pc:sldMkLst>
        <pc:spChg chg="mod">
          <ac:chgData name="Patrick Osborne" userId="ce70e87774607949" providerId="LiveId" clId="{A6C23DD6-E90A-4352-B305-A082C70735B8}" dt="2020-04-18T04:38:20.203" v="10" actId="20577"/>
          <ac:spMkLst>
            <pc:docMk/>
            <pc:sldMk cId="2926241104" sldId="289"/>
            <ac:spMk id="2" creationId="{42290AFE-F417-4C03-B785-3EEE6457D35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659203-6DDD-49B4-9002-40256EBD5D69}" type="datetimeFigureOut">
              <a:rPr lang="en-US" smtClean="0"/>
              <a:t>5/22/2020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F0240B-1C31-4E8C-89AF-A42990C55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6745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gif>
</file>

<file path=ppt/media/image2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66C343-2823-429F-B19F-123574149AF0}" type="datetimeFigureOut">
              <a:rPr lang="en-US" smtClean="0"/>
              <a:t>5/22/2020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F3C0A2-D31E-4B55-BB36-41B8E67AD5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527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900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261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6914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6523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3037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CA" dirty="0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57200" y="1600200"/>
            <a:ext cx="8382000" cy="4343400"/>
          </a:xfrm>
        </p:spPr>
        <p:txBody>
          <a:bodyPr/>
          <a:lstStyle>
            <a:lvl1pPr>
              <a:defRPr sz="2400"/>
            </a:lvl1pPr>
            <a:lvl2pPr marL="742950" indent="-285750">
              <a:buFont typeface="Arial" panose="020B0604020202020204" pitchFamily="34" charset="0"/>
              <a:buChar char="−"/>
              <a:defRPr sz="2200"/>
            </a:lvl2pPr>
            <a:lvl3pPr marL="1143000" indent="-228600">
              <a:buFont typeface="Wingdings" panose="05000000000000000000" pitchFamily="2" charset="2"/>
              <a:buChar char="§"/>
              <a:defRPr sz="2000"/>
            </a:lvl3pPr>
            <a:lvl4pPr marL="1600200" indent="-228600">
              <a:buFont typeface="Courier New" panose="02070309020205020404" pitchFamily="49" charset="0"/>
              <a:buChar char="o"/>
              <a:defRPr sz="1800"/>
            </a:lvl4pPr>
            <a:lvl5pPr>
              <a:defRPr sz="16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0273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 descr="&quot;&quot;"/>
          <p:cNvSpPr/>
          <p:nvPr userDrawn="1"/>
        </p:nvSpPr>
        <p:spPr>
          <a:xfrm rot="16200000">
            <a:off x="3505200" y="-1523999"/>
            <a:ext cx="2133600" cy="9144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2286000"/>
            <a:ext cx="8153400" cy="1524000"/>
          </a:xfrm>
        </p:spPr>
        <p:txBody>
          <a:bodyPr anchor="ctr"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Click to edit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95300" y="4267200"/>
            <a:ext cx="8153400" cy="7493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dirty="0"/>
              <a:t>Click to edit text</a:t>
            </a:r>
          </a:p>
        </p:txBody>
      </p:sp>
      <p:pic>
        <p:nvPicPr>
          <p:cNvPr id="11" name="Picture 10" descr="Logo" title="York University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3770" y="5954902"/>
            <a:ext cx="1807965" cy="77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9193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terior of Vari Hall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4001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 descr="&quot;&quot;"/>
          <p:cNvSpPr/>
          <p:nvPr userDrawn="1"/>
        </p:nvSpPr>
        <p:spPr>
          <a:xfrm rot="16200000">
            <a:off x="-152401" y="152400"/>
            <a:ext cx="3962401" cy="36576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304800"/>
            <a:ext cx="2705100" cy="3352800"/>
          </a:xfrm>
        </p:spPr>
        <p:txBody>
          <a:bodyPr anchor="ctr"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Click to edit title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283"/>
          <a:stretch/>
        </p:blipFill>
        <p:spPr>
          <a:xfrm>
            <a:off x="7086601" y="5791200"/>
            <a:ext cx="2057400" cy="75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1666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Students sitting outside on York University's Keele Campus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 descr="&quot;&quot;"/>
          <p:cNvSpPr/>
          <p:nvPr userDrawn="1"/>
        </p:nvSpPr>
        <p:spPr>
          <a:xfrm rot="16200000">
            <a:off x="3924300" y="-2705100"/>
            <a:ext cx="1295399" cy="9144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1371600"/>
            <a:ext cx="8153400" cy="925285"/>
          </a:xfrm>
        </p:spPr>
        <p:txBody>
          <a:bodyPr anchor="ctr"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Click to edit title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283"/>
          <a:stretch/>
        </p:blipFill>
        <p:spPr>
          <a:xfrm>
            <a:off x="7086601" y="5791200"/>
            <a:ext cx="2057400" cy="75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2762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Picture 3" descr="Exterior view of Pond residence on York University's Keele Campus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6" y="6926"/>
            <a:ext cx="9134764" cy="6878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 descr="&quot;&quot;"/>
          <p:cNvSpPr/>
          <p:nvPr userDrawn="1"/>
        </p:nvSpPr>
        <p:spPr>
          <a:xfrm rot="16200000">
            <a:off x="-1877291" y="1884220"/>
            <a:ext cx="6878783" cy="31242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381000"/>
            <a:ext cx="2019300" cy="6172200"/>
          </a:xfrm>
        </p:spPr>
        <p:txBody>
          <a:bodyPr anchor="ctr"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Brand Toolbox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283"/>
          <a:stretch/>
        </p:blipFill>
        <p:spPr>
          <a:xfrm>
            <a:off x="7086601" y="5791200"/>
            <a:ext cx="2057400" cy="75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8902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Vari Hall on York University's Keele Campus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283"/>
          <a:stretch/>
        </p:blipFill>
        <p:spPr>
          <a:xfrm>
            <a:off x="7086601" y="5791200"/>
            <a:ext cx="2057400" cy="75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59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071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114800" cy="43434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4400" y="1600200"/>
            <a:ext cx="4114800" cy="43434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7671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Click to edit Master title style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4359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&quot;&quot;"/>
          <p:cNvSpPr/>
          <p:nvPr userDrawn="1"/>
        </p:nvSpPr>
        <p:spPr>
          <a:xfrm>
            <a:off x="0" y="0"/>
            <a:ext cx="314681" cy="6858000"/>
          </a:xfrm>
          <a:prstGeom prst="rect">
            <a:avLst/>
          </a:prstGeom>
          <a:solidFill>
            <a:srgbClr val="E31837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57200" y="6342323"/>
            <a:ext cx="457200" cy="387421"/>
          </a:xfrm>
        </p:spPr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3272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bar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14715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d Bar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 descr="&quot;&quot;"/>
          <p:cNvSpPr/>
          <p:nvPr userDrawn="1"/>
        </p:nvSpPr>
        <p:spPr>
          <a:xfrm>
            <a:off x="0" y="0"/>
            <a:ext cx="314681" cy="6858000"/>
          </a:xfrm>
          <a:prstGeom prst="rect">
            <a:avLst/>
          </a:prstGeom>
          <a:solidFill>
            <a:srgbClr val="E31837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3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57200" y="6342323"/>
            <a:ext cx="457200" cy="387421"/>
          </a:xfrm>
        </p:spPr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3272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57200" y="6342323"/>
            <a:ext cx="457200" cy="387421"/>
          </a:xfrm>
        </p:spPr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158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1148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114800" cy="3692525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24400" y="1535113"/>
            <a:ext cx="41148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24400" y="2174875"/>
            <a:ext cx="4114800" cy="3692525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6408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124200" cy="1022350"/>
          </a:xfrm>
        </p:spPr>
        <p:txBody>
          <a:bodyPr anchor="b">
            <a:normAutofit/>
          </a:bodyPr>
          <a:lstStyle>
            <a:lvl1pPr algn="l">
              <a:defRPr sz="2400" b="1"/>
            </a:lvl1pPr>
          </a:lstStyle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1"/>
            <a:ext cx="3124200" cy="45085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7450" y="273051"/>
            <a:ext cx="5111750" cy="567055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35592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CA" dirty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457200"/>
          </a:xfrm>
        </p:spPr>
        <p:txBody>
          <a:bodyPr anchor="t">
            <a:normAutofit/>
          </a:bodyPr>
          <a:lstStyle>
            <a:lvl1pPr algn="l">
              <a:defRPr sz="2400" b="1"/>
            </a:lvl1pPr>
          </a:lstStyle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257800"/>
            <a:ext cx="5486400" cy="685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666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49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79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21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068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461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232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770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382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382000" cy="42671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42323"/>
            <a:ext cx="457200" cy="3874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600" y="6364619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64619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pic>
        <p:nvPicPr>
          <p:cNvPr id="7" name="Picture 6" descr="York University logo"/>
          <p:cNvPicPr>
            <a:picLocks noChangeAspect="1"/>
          </p:cNvPicPr>
          <p:nvPr/>
        </p:nvPicPr>
        <p:blipFill>
          <a:blip r:embed="rId3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3770" y="5954902"/>
            <a:ext cx="1807965" cy="774842"/>
          </a:xfrm>
          <a:prstGeom prst="rect">
            <a:avLst/>
          </a:prstGeom>
        </p:spPr>
      </p:pic>
      <p:sp>
        <p:nvSpPr>
          <p:cNvPr id="8" name="Rectangle 7" descr="&quot;&quot;"/>
          <p:cNvSpPr/>
          <p:nvPr/>
        </p:nvSpPr>
        <p:spPr>
          <a:xfrm>
            <a:off x="0" y="0"/>
            <a:ext cx="314681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202219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5" r:id="rId2"/>
    <p:sldLayoutId id="2147483716" r:id="rId3"/>
    <p:sldLayoutId id="2147483717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25" r:id="rId16"/>
    <p:sldLayoutId id="2147483726" r:id="rId17"/>
    <p:sldLayoutId id="2147483727" r:id="rId18"/>
    <p:sldLayoutId id="2147483729" r:id="rId19"/>
    <p:sldLayoutId id="2147483706" r:id="rId20"/>
    <p:sldLayoutId id="2147483707" r:id="rId21"/>
    <p:sldLayoutId id="2147483709" r:id="rId22"/>
    <p:sldLayoutId id="2147483728" r:id="rId23"/>
    <p:sldLayoutId id="2147483691" r:id="rId24"/>
    <p:sldLayoutId id="2147483708" r:id="rId25"/>
    <p:sldLayoutId id="2147483710" r:id="rId26"/>
    <p:sldLayoutId id="2147483711" r:id="rId27"/>
    <p:sldLayoutId id="2147483712" r:id="rId28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−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anose="02070309020205020404" pitchFamily="49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guide/gpu" TargetMode="External"/><Relationship Id="rId2" Type="http://schemas.openxmlformats.org/officeDocument/2006/relationships/hyperlink" Target="https://towardsdatascience.com/how-to-use-gpus-for-machine-learning-with-the-new-nvidia-data-science-workstation-64ef37460fa0" TargetMode="Externa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www.quora.com/How-do-GPUs-accelerate-machine-learning-algorithms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90AFE-F417-4C03-B785-3EEE6457D3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71800" y="2286000"/>
            <a:ext cx="5943600" cy="914400"/>
          </a:xfrm>
        </p:spPr>
        <p:txBody>
          <a:bodyPr>
            <a:normAutofit fontScale="90000"/>
          </a:bodyPr>
          <a:lstStyle/>
          <a:p>
            <a:r>
              <a:rPr lang="en-US" dirty="0"/>
              <a:t>CSML1010 – Independent </a:t>
            </a:r>
            <a:br>
              <a:rPr lang="en-US" dirty="0"/>
            </a:br>
            <a:r>
              <a:rPr lang="en-US" dirty="0"/>
              <a:t>Learning Presentation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D2503-B4DE-471C-BD41-4D8D4607E0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71800" y="3352800"/>
            <a:ext cx="5962337" cy="914400"/>
          </a:xfrm>
        </p:spPr>
        <p:txBody>
          <a:bodyPr/>
          <a:lstStyle/>
          <a:p>
            <a:r>
              <a:rPr lang="en-US" sz="2200" dirty="0">
                <a:solidFill>
                  <a:schemeClr val="bg1"/>
                </a:solidFill>
              </a:rPr>
              <a:t>Patrick Osborne</a:t>
            </a:r>
          </a:p>
          <a:p>
            <a:r>
              <a:rPr lang="en-US" sz="2200" dirty="0">
                <a:solidFill>
                  <a:schemeClr val="bg1"/>
                </a:solidFill>
              </a:rPr>
              <a:t>Instructor – Dr. En-Shiun Annie Lee</a:t>
            </a:r>
          </a:p>
        </p:txBody>
      </p:sp>
    </p:spTree>
    <p:extLst>
      <p:ext uri="{BB962C8B-B14F-4D97-AF65-F5344CB8AC3E}">
        <p14:creationId xmlns:p14="http://schemas.microsoft.com/office/powerpoint/2010/main" val="2926241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CA" b="1" dirty="0"/>
              <a:t>Benefits and Drawbacks of Accelerating Machine/Deep Learning using non-CPU hardware (GPUs, Tensor Processing Units, Computing Clusters, etc.)</a:t>
            </a:r>
            <a:endParaRPr lang="en-CA" sz="1250" b="1" dirty="0"/>
          </a:p>
          <a:p>
            <a:pPr lvl="1"/>
            <a:endParaRPr lang="en-CA" b="1" dirty="0"/>
          </a:p>
          <a:p>
            <a:pPr lvl="1"/>
            <a:r>
              <a:rPr lang="en-CA" dirty="0"/>
              <a:t>GPU Acceleration</a:t>
            </a:r>
          </a:p>
          <a:p>
            <a:pPr lvl="1"/>
            <a:endParaRPr lang="en-CA" dirty="0"/>
          </a:p>
          <a:p>
            <a:pPr lvl="1"/>
            <a:r>
              <a:rPr lang="en-CA" dirty="0"/>
              <a:t>Tensor Processing Unit </a:t>
            </a:r>
          </a:p>
          <a:p>
            <a:pPr marL="457200" lvl="1" indent="0">
              <a:buNone/>
            </a:pPr>
            <a:r>
              <a:rPr lang="en-CA" dirty="0"/>
              <a:t>    (TPU) Acceleration</a:t>
            </a:r>
          </a:p>
          <a:p>
            <a:pPr lvl="1"/>
            <a:endParaRPr lang="en-CA" dirty="0"/>
          </a:p>
          <a:p>
            <a:pPr lvl="1"/>
            <a:r>
              <a:rPr lang="en-CA" dirty="0"/>
              <a:t>Distributed/Cloud Computing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C32AAD-D5B6-45A5-B491-16F9F1259CF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5" descr="A picture containing clock&#10;&#10;Description automatically generated">
            <a:extLst>
              <a:ext uri="{FF2B5EF4-FFF2-40B4-BE49-F238E27FC236}">
                <a16:creationId xmlns:a16="http://schemas.microsoft.com/office/drawing/2014/main" id="{183A39B9-A4E9-4C59-9696-47F79A68D1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3058160"/>
            <a:ext cx="22098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861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1"/>
            <a:r>
              <a:rPr lang="en-CA" b="1" dirty="0"/>
              <a:t>Optimizing Machine Learning/Deep Learning in general</a:t>
            </a:r>
            <a:endParaRPr lang="en-CA" dirty="0"/>
          </a:p>
          <a:p>
            <a:pPr lvl="2"/>
            <a:endParaRPr lang="en-CA" dirty="0"/>
          </a:p>
          <a:p>
            <a:pPr lvl="2"/>
            <a:r>
              <a:rPr lang="en-CA" dirty="0"/>
              <a:t>Mostly performing the same operation on multiple sets of data</a:t>
            </a:r>
          </a:p>
          <a:p>
            <a:pPr lvl="3"/>
            <a:r>
              <a:rPr lang="en-CA" dirty="0"/>
              <a:t>Operations like this are easy to run in parallel (“embarrassingly parallel”)</a:t>
            </a:r>
          </a:p>
          <a:p>
            <a:pPr lvl="3"/>
            <a:r>
              <a:rPr lang="en-CA" dirty="0"/>
              <a:t>If running on many different, optimized processors, speed up can be many orders of magnitude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C32AAD-D5B6-45A5-B491-16F9F1259CF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148" name="Picture 4" descr="Introduction to Parallel Computing">
            <a:extLst>
              <a:ext uri="{FF2B5EF4-FFF2-40B4-BE49-F238E27FC236}">
                <a16:creationId xmlns:a16="http://schemas.microsoft.com/office/drawing/2014/main" id="{B0F14E5E-2E11-41FE-9C4C-8E73D4F743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4109126"/>
            <a:ext cx="4876800" cy="2656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145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 Acceleration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1"/>
            <a:r>
              <a:rPr lang="en-US" b="1" dirty="0"/>
              <a:t>Utilizing fundamentally different </a:t>
            </a:r>
          </a:p>
          <a:p>
            <a:pPr marL="457200" lvl="1" indent="0">
              <a:buNone/>
            </a:pPr>
            <a:r>
              <a:rPr lang="en-US" b="1" dirty="0"/>
              <a:t>    GPU architecture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Extensive parallel processing ability</a:t>
            </a:r>
          </a:p>
          <a:p>
            <a:pPr lvl="2"/>
            <a:r>
              <a:rPr lang="en-US" dirty="0"/>
              <a:t>Hundreds/thousands of individual “stream processors”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sz="1050" b="1" dirty="0"/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C32AAD-D5B6-45A5-B491-16F9F1259CF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2050" name="Picture 2" descr="Nvidia – Logos Download">
            <a:extLst>
              <a:ext uri="{FF2B5EF4-FFF2-40B4-BE49-F238E27FC236}">
                <a16:creationId xmlns:a16="http://schemas.microsoft.com/office/drawing/2014/main" id="{9AB0DC95-1687-4D43-A0CF-39610EACD0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3650" y="990600"/>
            <a:ext cx="2495550" cy="1838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4964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 Acceleration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1"/>
            <a:r>
              <a:rPr lang="en-US" b="1" dirty="0"/>
              <a:t>Libraries written specifically for GPUs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NVIDIA RAPIDS (set of open-source libraries that aim to reproduce traditional ML functionality)</a:t>
            </a:r>
          </a:p>
          <a:p>
            <a:pPr lvl="2"/>
            <a:endParaRPr lang="en-US" dirty="0"/>
          </a:p>
          <a:p>
            <a:pPr lvl="3"/>
            <a:r>
              <a:rPr lang="en-US" dirty="0" err="1"/>
              <a:t>cuDF</a:t>
            </a:r>
            <a:r>
              <a:rPr lang="en-US" dirty="0"/>
              <a:t>: </a:t>
            </a:r>
            <a:r>
              <a:rPr lang="en-US" dirty="0" err="1"/>
              <a:t>dataframes</a:t>
            </a:r>
            <a:r>
              <a:rPr lang="en-US" dirty="0"/>
              <a:t> (pandas equivalent)</a:t>
            </a:r>
          </a:p>
          <a:p>
            <a:pPr lvl="3"/>
            <a:endParaRPr lang="en-US" dirty="0"/>
          </a:p>
          <a:p>
            <a:pPr lvl="3"/>
            <a:r>
              <a:rPr lang="en-US" dirty="0" err="1"/>
              <a:t>cuML</a:t>
            </a:r>
            <a:r>
              <a:rPr lang="en-US" dirty="0"/>
              <a:t>: machine learning models and functions (</a:t>
            </a:r>
            <a:r>
              <a:rPr lang="en-US" dirty="0" err="1"/>
              <a:t>SciKit</a:t>
            </a:r>
            <a:r>
              <a:rPr lang="en-US" dirty="0"/>
              <a:t>-Learn equivalent)</a:t>
            </a:r>
          </a:p>
          <a:p>
            <a:pPr lvl="1"/>
            <a:r>
              <a:rPr lang="en-US" b="1" dirty="0"/>
              <a:t>TensorFlow</a:t>
            </a:r>
          </a:p>
          <a:p>
            <a:pPr lvl="2"/>
            <a:r>
              <a:rPr lang="en-US" dirty="0"/>
              <a:t>Sometime as simple as </a:t>
            </a:r>
            <a:r>
              <a:rPr lang="en-US" b="1" dirty="0"/>
              <a:t>with </a:t>
            </a:r>
            <a:r>
              <a:rPr lang="en-US" b="1" dirty="0" err="1"/>
              <a:t>tf.device</a:t>
            </a:r>
            <a:r>
              <a:rPr lang="en-US" b="1" dirty="0"/>
              <a:t>('/device:GPU:1’):</a:t>
            </a:r>
          </a:p>
          <a:p>
            <a:pPr lvl="2"/>
            <a:r>
              <a:rPr lang="en-US" dirty="0"/>
              <a:t>Other times, need to re-write entire libraries</a:t>
            </a:r>
          </a:p>
          <a:p>
            <a:pPr marL="457200" lvl="1" indent="0">
              <a:buNone/>
            </a:pPr>
            <a:endParaRPr lang="en-US" sz="1050" b="1" dirty="0"/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C32AAD-D5B6-45A5-B491-16F9F1259CF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630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 Acceleration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1"/>
            <a:r>
              <a:rPr lang="en-US" b="1" dirty="0"/>
              <a:t>Existing libraries with a GPU implementation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TensorFlow</a:t>
            </a:r>
          </a:p>
          <a:p>
            <a:pPr lvl="2"/>
            <a:r>
              <a:rPr lang="en-US" dirty="0"/>
              <a:t>Sometime as simple as </a:t>
            </a:r>
            <a:r>
              <a:rPr lang="en-US" b="1" dirty="0"/>
              <a:t>with </a:t>
            </a:r>
            <a:r>
              <a:rPr lang="en-US" b="1" dirty="0" err="1"/>
              <a:t>tf.device</a:t>
            </a:r>
            <a:r>
              <a:rPr lang="en-US" b="1" dirty="0"/>
              <a:t>('/device:GPU:1’):</a:t>
            </a:r>
          </a:p>
          <a:p>
            <a:pPr lvl="2"/>
            <a:r>
              <a:rPr lang="en-US" dirty="0"/>
              <a:t>Other times, need to re-write entire libraries</a:t>
            </a:r>
          </a:p>
          <a:p>
            <a:pPr marL="457200" lvl="1" indent="0">
              <a:buNone/>
            </a:pPr>
            <a:endParaRPr lang="en-US" sz="1050" b="1" dirty="0"/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C32AAD-D5B6-45A5-B491-16F9F1259CF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19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 Acceleration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1"/>
            <a:r>
              <a:rPr lang="en-US" b="1" dirty="0"/>
              <a:t>Benefits</a:t>
            </a:r>
          </a:p>
          <a:p>
            <a:pPr lvl="2"/>
            <a:r>
              <a:rPr lang="en-US" dirty="0"/>
              <a:t>Huge speed increases and parallel processing ability</a:t>
            </a:r>
          </a:p>
          <a:p>
            <a:pPr lvl="2"/>
            <a:r>
              <a:rPr lang="en-US" dirty="0"/>
              <a:t>For some cases, easy to implement</a:t>
            </a:r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lvl="1"/>
            <a:r>
              <a:rPr lang="en-US" b="1" dirty="0"/>
              <a:t>Downsides</a:t>
            </a:r>
          </a:p>
          <a:p>
            <a:pPr lvl="2"/>
            <a:r>
              <a:rPr lang="en-US" dirty="0"/>
              <a:t> Existing code cannot always be re-used</a:t>
            </a:r>
          </a:p>
          <a:p>
            <a:pPr lvl="2"/>
            <a:r>
              <a:rPr lang="en-US" dirty="0"/>
              <a:t>Challenges in copying back and forth between GPU memory</a:t>
            </a:r>
          </a:p>
          <a:p>
            <a:pPr lvl="2"/>
            <a:r>
              <a:rPr lang="en-US" dirty="0"/>
              <a:t>Mix of GPU execution and CPU execution can still bottleneck your code</a:t>
            </a:r>
          </a:p>
          <a:p>
            <a:pPr marL="457200" lvl="1" indent="0">
              <a:buNone/>
            </a:pPr>
            <a:endParaRPr lang="en-US" sz="1050" b="1" dirty="0"/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C32AAD-D5B6-45A5-B491-16F9F1259CF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628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References: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CA" sz="1400" dirty="0">
                <a:hlinkClick r:id="rId2"/>
              </a:rPr>
              <a:t>https://towardsdatascience.com/how-to-use-gpus-for-machine-learning-with-the-new-nvidia-data-science-workstation-64ef37460fa0</a:t>
            </a:r>
            <a:endParaRPr lang="en-CA" sz="1400" dirty="0"/>
          </a:p>
          <a:p>
            <a:r>
              <a:rPr lang="en-CA" sz="1400" dirty="0">
                <a:hlinkClick r:id="rId3"/>
              </a:rPr>
              <a:t>https://www.tensorflow.org/guide/gpu</a:t>
            </a:r>
            <a:endParaRPr lang="en-CA" sz="1400" dirty="0"/>
          </a:p>
          <a:p>
            <a:r>
              <a:rPr lang="en-CA" sz="1400" dirty="0">
                <a:hlinkClick r:id="rId4"/>
              </a:rPr>
              <a:t>https://www.quora.com/How-do-GPUs-accelerate-machine-learning-algorithms</a:t>
            </a:r>
            <a:endParaRPr lang="en-CA" sz="1400" dirty="0"/>
          </a:p>
          <a:p>
            <a:endParaRPr lang="en-CA" sz="1400" dirty="0"/>
          </a:p>
          <a:p>
            <a:endParaRPr lang="en-US" sz="1250" b="1" dirty="0"/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C32AAD-D5B6-45A5-B491-16F9F1259CF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58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07A68-D1A6-4344-9E10-BC45722E3B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67200" y="2590800"/>
            <a:ext cx="3352800" cy="1066800"/>
          </a:xfrm>
        </p:spPr>
        <p:txBody>
          <a:bodyPr>
            <a:normAutofit/>
          </a:bodyPr>
          <a:lstStyle/>
          <a:p>
            <a:r>
              <a:rPr lang="en-CA" sz="4400" b="1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49015910"/>
      </p:ext>
    </p:extLst>
  </p:cSld>
  <p:clrMapOvr>
    <a:masterClrMapping/>
  </p:clrMapOvr>
</p:sld>
</file>

<file path=ppt/theme/theme1.xml><?xml version="1.0" encoding="utf-8"?>
<a:theme xmlns:a="http://schemas.openxmlformats.org/drawingml/2006/main" name="YorkUSecondary">
  <a:themeElements>
    <a:clrScheme name="York">
      <a:dk1>
        <a:srgbClr val="000000"/>
      </a:dk1>
      <a:lt1>
        <a:sysClr val="window" lastClr="FFFFFF"/>
      </a:lt1>
      <a:dk2>
        <a:srgbClr val="E31837"/>
      </a:dk2>
      <a:lt2>
        <a:srgbClr val="666666"/>
      </a:lt2>
      <a:accent1>
        <a:srgbClr val="E31837"/>
      </a:accent1>
      <a:accent2>
        <a:srgbClr val="BFBFBF"/>
      </a:accent2>
      <a:accent3>
        <a:srgbClr val="666666"/>
      </a:accent3>
      <a:accent4>
        <a:srgbClr val="D59F0F"/>
      </a:accent4>
      <a:accent5>
        <a:srgbClr val="004A8D"/>
      </a:accent5>
      <a:accent6>
        <a:srgbClr val="B4A77A"/>
      </a:accent6>
      <a:hlink>
        <a:srgbClr val="E31837"/>
      </a:hlink>
      <a:folHlink>
        <a:srgbClr val="E31837"/>
      </a:folHlink>
    </a:clrScheme>
    <a:fontScheme name="Yor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E31837"/>
        </a:solidFill>
        <a:ln>
          <a:noFill/>
        </a:ln>
        <a:effectLst/>
      </a:spPr>
      <a:bodyPr rtlCol="0" anchor="ctr"/>
      <a:lstStyle>
        <a:defPPr algn="ctr">
          <a:defRPr>
            <a:ln>
              <a:noFill/>
            </a:ln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4D171B740202F43AF5B284E6AEEA814" ma:contentTypeVersion="13" ma:contentTypeDescription="Create a new document." ma:contentTypeScope="" ma:versionID="68a6e3153405b290d5e8f05e68f19273">
  <xsd:schema xmlns:xsd="http://www.w3.org/2001/XMLSchema" xmlns:xs="http://www.w3.org/2001/XMLSchema" xmlns:p="http://schemas.microsoft.com/office/2006/metadata/properties" xmlns:ns3="f262c7b6-8518-48c1-ba78-a36574156767" xmlns:ns4="f5b98eca-748f-447f-972f-96f2de132603" targetNamespace="http://schemas.microsoft.com/office/2006/metadata/properties" ma:root="true" ma:fieldsID="ce064689652cbf565e0e286b3b81b48a" ns3:_="" ns4:_="">
    <xsd:import namespace="f262c7b6-8518-48c1-ba78-a36574156767"/>
    <xsd:import namespace="f5b98eca-748f-447f-972f-96f2de13260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62c7b6-8518-48c1-ba78-a365741567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b98eca-748f-447f-972f-96f2de132603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5AFB3BF-7A94-4F98-9187-FF496CA16719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B339C8A2-DA21-4417-B6FC-2AB24CE561B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EC04208-DA70-47C4-A5FE-AB631563A80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262c7b6-8518-48c1-ba78-a36574156767"/>
    <ds:schemaRef ds:uri="f5b98eca-748f-447f-972f-96f2de13260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YorkUSecondary.thmx</Template>
  <TotalTime>2750</TotalTime>
  <Words>305</Words>
  <Application>Microsoft Office PowerPoint</Application>
  <PresentationFormat>On-screen Show (4:3)</PresentationFormat>
  <Paragraphs>66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Courier New</vt:lpstr>
      <vt:lpstr>Wingdings</vt:lpstr>
      <vt:lpstr>YorkUSecondary</vt:lpstr>
      <vt:lpstr>CSML1010 – Independent  Learning Presentation</vt:lpstr>
      <vt:lpstr>Overview</vt:lpstr>
      <vt:lpstr>Overview</vt:lpstr>
      <vt:lpstr>GPU Acceleration</vt:lpstr>
      <vt:lpstr>GPU Acceleration</vt:lpstr>
      <vt:lpstr>GPU Acceleration</vt:lpstr>
      <vt:lpstr>GPU Acceleration</vt:lpstr>
      <vt:lpstr>References:</vt:lpstr>
      <vt:lpstr>Thank You!</vt:lpstr>
    </vt:vector>
  </TitlesOfParts>
  <Company>YORK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UIT</dc:creator>
  <cp:lastModifiedBy>Patrick Osborne</cp:lastModifiedBy>
  <cp:revision>145</cp:revision>
  <dcterms:created xsi:type="dcterms:W3CDTF">2013-10-17T15:24:33Z</dcterms:created>
  <dcterms:modified xsi:type="dcterms:W3CDTF">2020-05-22T15:04:34Z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0x01010094D171B740202F43AF5B284E6AEEA814</vt:lpwstr>
  </property>
</Properties>
</file>

<file path=docProps/thumbnail.jpeg>
</file>